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60" r:id="rId6"/>
    <p:sldId id="259" r:id="rId7"/>
    <p:sldId id="265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8244"/>
    <a:srgbClr val="4D72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44"/>
    <p:restoredTop sz="94677"/>
  </p:normalViewPr>
  <p:slideViewPr>
    <p:cSldViewPr snapToGrid="0" snapToObjects="1" showGuides="1">
      <p:cViewPr varScale="1">
        <p:scale>
          <a:sx n="147" d="100"/>
          <a:sy n="147" d="100"/>
        </p:scale>
        <p:origin x="416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6C8D2-75BF-7A40-B38E-342007CE9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0D7E93-EC6B-E64F-A0C2-E1C1210DED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0E589-47BF-B841-9FD7-2C066ADBD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667D7-6621-A645-B1CB-36A12BFF4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A246C-04C9-DE4B-A951-5ACCAEE6A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357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4ED17-AB7C-0649-B6DF-79736DB27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260DD8-C27F-7344-BFB9-2F65EEA8BE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0C4B3-BCF3-5D46-AEFA-520F64B11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3D33F-750B-3046-A42F-901EAA0D9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22202-E524-2A4E-97F5-8D374BE63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467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E166A6-7BE2-7642-94B1-8F0FBF9A9A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57999-4A49-3B48-93AC-6A37DF7C7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9456F-7DC4-CB41-8CED-7CB9F778E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AAF13-2396-C74B-B86B-80D69A72D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2E315-3152-064B-AECE-A5B1C5825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193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2A5F-7FD3-764E-9554-7504D0AD3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EE6D6-A980-F04F-9FFA-107D10550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3D253-5D12-7A4D-9BB5-C0B6FC2B1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4D20B-B61C-E944-98B4-FA1C91F09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3145A-E8F6-AE42-9346-F7DF513EF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376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4ECA5-B96A-0842-AF9A-A7A0C0655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FA8D6-380B-1D4D-8D92-E6517B0858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9A53D-14E9-9444-AB0D-7507EC40D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E58C0-8784-6A4A-99AF-365500B20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76EA3-85F0-4C45-8345-C3CA87B1B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041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55B5B-BA44-994C-B7AF-DFC47CB61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754E8-5EBC-6444-9CD9-A668ABC26F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573A0-86DE-A74D-9B29-D5721E773C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C938-1A7B-954A-ABC6-3D6DABD40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C3CE13-6FEB-7F46-B856-658F88FE0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8A91CA-D0C1-9647-B457-ACB77D1AF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95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2F35A-8054-9145-BB24-8C49F14EC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6A0457-6015-1247-A767-6AAE1D16A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5F184B-324A-C444-8714-9EE94C653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9EA818-3154-7B4B-9B82-3A5165F8AE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8C0F1C-2272-B147-A3A0-6173F2DD65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FA113A-5A64-C84A-BEAA-D9685119E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DEB347-6B9A-DA41-B43C-49FDC33E0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5A4F49-E75B-3246-A30F-0EAAED5AD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581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19C8B-9971-C44C-8B2E-6DBDC997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717D5F-EC5A-2C4A-991C-D0E9ECEC1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66A852-3525-2248-B9C6-54A1CF5F0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A007F-B0EA-774E-B306-8A4AA7D8C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88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56C34D-936F-4C4F-AE36-ED8D92EF1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C716E0-8D22-3848-8514-25D0C9884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8C7089-747C-4D45-88B5-5261A5F52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897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FDC2A-CBB7-BC49-B05C-AECC369C6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5EC08-2262-2F41-9027-7F23836E4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0E3B4-EE1D-BF4A-8C87-52510D815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D174AD-FDDC-3E4B-9E35-4F9FA1C1B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834BE4-2BDC-354F-87E7-B32A06F29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23B401-7924-CE4E-B1F6-C16A4AB84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685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864B2-61F2-E243-82C5-FA2A8FBD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08BF34-A486-5044-AAC4-E7505C626C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F5E363-FD71-6247-B1E2-55E079201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0E2841-FA24-9B44-BF95-C604DC9BE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172295-A532-E14F-96F4-7C0A6E832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DAB1F0-BB1C-904C-B4AF-0EF4BA87D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223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10414D-FB0E-CB41-B8A4-BE2CD683C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1AD44D-FAB8-0740-82DA-0B47F559A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D8E44-2489-4840-9687-6A829FB4A5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0666B-CF54-E74C-82EF-835B4295E75E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BBEE8-10F3-8B4F-8C88-252D93D7E8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1D719-9F35-B643-8092-31526A2CA0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9BBCDB-A920-7C4E-8898-41EB53037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17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3ECFB-883B-1C46-BFE1-B2FAB05BE6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4C7CD-8639-9846-977E-514A4F8990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57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33C4E5-43B8-574D-BE2A-AC6F62B31F39}"/>
              </a:ext>
            </a:extLst>
          </p:cNvPr>
          <p:cNvSpPr/>
          <p:nvPr/>
        </p:nvSpPr>
        <p:spPr>
          <a:xfrm>
            <a:off x="4981075" y="3188368"/>
            <a:ext cx="7026442" cy="3128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30AB25-3FDF-724A-A212-AA501A75FF66}"/>
              </a:ext>
            </a:extLst>
          </p:cNvPr>
          <p:cNvSpPr/>
          <p:nvPr/>
        </p:nvSpPr>
        <p:spPr>
          <a:xfrm>
            <a:off x="2153653" y="3188367"/>
            <a:ext cx="1800000" cy="3128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BD7FF-9D74-3747-A994-99338C7D9678}"/>
              </a:ext>
            </a:extLst>
          </p:cNvPr>
          <p:cNvSpPr txBox="1"/>
          <p:nvPr/>
        </p:nvSpPr>
        <p:spPr>
          <a:xfrm>
            <a:off x="457200" y="517358"/>
            <a:ext cx="2494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Read construction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BCABDF-027C-4F40-8430-75F2C67F04F6}"/>
              </a:ext>
            </a:extLst>
          </p:cNvPr>
          <p:cNvSpPr/>
          <p:nvPr/>
        </p:nvSpPr>
        <p:spPr>
          <a:xfrm>
            <a:off x="3953653" y="3188366"/>
            <a:ext cx="1800000" cy="31282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D081E4-BAE0-7045-A3F7-80B0D12979C0}"/>
              </a:ext>
            </a:extLst>
          </p:cNvPr>
          <p:cNvSpPr txBox="1"/>
          <p:nvPr/>
        </p:nvSpPr>
        <p:spPr>
          <a:xfrm>
            <a:off x="4147892" y="2634367"/>
            <a:ext cx="1605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Restriction site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0F42A3-5303-1142-92E6-B4FA22560092}"/>
              </a:ext>
            </a:extLst>
          </p:cNvPr>
          <p:cNvSpPr txBox="1"/>
          <p:nvPr/>
        </p:nvSpPr>
        <p:spPr>
          <a:xfrm>
            <a:off x="2028016" y="2272314"/>
            <a:ext cx="2119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D72BE"/>
                </a:solidFill>
              </a:rPr>
              <a:t>Unique </a:t>
            </a:r>
            <a:r>
              <a:rPr lang="en-US" b="1" dirty="0" err="1">
                <a:solidFill>
                  <a:srgbClr val="4D72BE"/>
                </a:solidFill>
              </a:rPr>
              <a:t>ind.</a:t>
            </a:r>
            <a:r>
              <a:rPr lang="en-US" b="1" dirty="0">
                <a:solidFill>
                  <a:srgbClr val="4D72BE"/>
                </a:solidFill>
              </a:rPr>
              <a:t> barcode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77D6E6-64EC-1242-B883-D5BAFACDA18E}"/>
              </a:ext>
            </a:extLst>
          </p:cNvPr>
          <p:cNvSpPr/>
          <p:nvPr/>
        </p:nvSpPr>
        <p:spPr>
          <a:xfrm>
            <a:off x="-275771" y="3188365"/>
            <a:ext cx="2429424" cy="31282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6B566C-4095-8C4A-B8A4-128C5E7C3760}"/>
              </a:ext>
            </a:extLst>
          </p:cNvPr>
          <p:cNvSpPr txBox="1"/>
          <p:nvPr/>
        </p:nvSpPr>
        <p:spPr>
          <a:xfrm>
            <a:off x="0" y="2630394"/>
            <a:ext cx="1763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92D050"/>
                </a:solidFill>
              </a:rPr>
              <a:t>Illumina adapter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B13FFA-1935-C24A-959B-59F650AAB77C}"/>
              </a:ext>
            </a:extLst>
          </p:cNvPr>
          <p:cNvSpPr txBox="1"/>
          <p:nvPr/>
        </p:nvSpPr>
        <p:spPr>
          <a:xfrm>
            <a:off x="7547428" y="2272314"/>
            <a:ext cx="2143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F8244"/>
                </a:solidFill>
              </a:rPr>
              <a:t>Sequence of interest</a:t>
            </a:r>
          </a:p>
        </p:txBody>
      </p:sp>
    </p:spTree>
    <p:extLst>
      <p:ext uri="{BB962C8B-B14F-4D97-AF65-F5344CB8AC3E}">
        <p14:creationId xmlns:p14="http://schemas.microsoft.com/office/powerpoint/2010/main" val="762345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33C4E5-43B8-574D-BE2A-AC6F62B31F39}"/>
              </a:ext>
            </a:extLst>
          </p:cNvPr>
          <p:cNvSpPr/>
          <p:nvPr/>
        </p:nvSpPr>
        <p:spPr>
          <a:xfrm>
            <a:off x="4981075" y="3188368"/>
            <a:ext cx="7026442" cy="3128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30AB25-3FDF-724A-A212-AA501A75FF66}"/>
              </a:ext>
            </a:extLst>
          </p:cNvPr>
          <p:cNvSpPr/>
          <p:nvPr/>
        </p:nvSpPr>
        <p:spPr>
          <a:xfrm>
            <a:off x="2153653" y="3188367"/>
            <a:ext cx="1800000" cy="3128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BD7FF-9D74-3747-A994-99338C7D9678}"/>
              </a:ext>
            </a:extLst>
          </p:cNvPr>
          <p:cNvSpPr txBox="1"/>
          <p:nvPr/>
        </p:nvSpPr>
        <p:spPr>
          <a:xfrm>
            <a:off x="457200" y="517358"/>
            <a:ext cx="3264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Read construction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BCABDF-027C-4F40-8430-75F2C67F04F6}"/>
              </a:ext>
            </a:extLst>
          </p:cNvPr>
          <p:cNvSpPr/>
          <p:nvPr/>
        </p:nvSpPr>
        <p:spPr>
          <a:xfrm>
            <a:off x="3953653" y="3188366"/>
            <a:ext cx="1800000" cy="31282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D081E4-BAE0-7045-A3F7-80B0D12979C0}"/>
              </a:ext>
            </a:extLst>
          </p:cNvPr>
          <p:cNvSpPr txBox="1"/>
          <p:nvPr/>
        </p:nvSpPr>
        <p:spPr>
          <a:xfrm>
            <a:off x="4147892" y="2634367"/>
            <a:ext cx="1605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Restriction site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0F42A3-5303-1142-92E6-B4FA22560092}"/>
              </a:ext>
            </a:extLst>
          </p:cNvPr>
          <p:cNvSpPr txBox="1"/>
          <p:nvPr/>
        </p:nvSpPr>
        <p:spPr>
          <a:xfrm>
            <a:off x="2028016" y="2272314"/>
            <a:ext cx="2119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D72BE"/>
                </a:solidFill>
              </a:rPr>
              <a:t>Unique </a:t>
            </a:r>
            <a:r>
              <a:rPr lang="en-US" b="1" dirty="0" err="1">
                <a:solidFill>
                  <a:srgbClr val="4D72BE"/>
                </a:solidFill>
              </a:rPr>
              <a:t>ind.</a:t>
            </a:r>
            <a:r>
              <a:rPr lang="en-US" b="1" dirty="0">
                <a:solidFill>
                  <a:srgbClr val="4D72BE"/>
                </a:solidFill>
              </a:rPr>
              <a:t> barcode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77D6E6-64EC-1242-B883-D5BAFACDA18E}"/>
              </a:ext>
            </a:extLst>
          </p:cNvPr>
          <p:cNvSpPr/>
          <p:nvPr/>
        </p:nvSpPr>
        <p:spPr>
          <a:xfrm>
            <a:off x="-275771" y="3188365"/>
            <a:ext cx="2429424" cy="31282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6B566C-4095-8C4A-B8A4-128C5E7C3760}"/>
              </a:ext>
            </a:extLst>
          </p:cNvPr>
          <p:cNvSpPr txBox="1"/>
          <p:nvPr/>
        </p:nvSpPr>
        <p:spPr>
          <a:xfrm>
            <a:off x="0" y="2630394"/>
            <a:ext cx="1763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92D050"/>
                </a:solidFill>
              </a:rPr>
              <a:t>Illumina adapter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B13FFA-1935-C24A-959B-59F650AAB77C}"/>
              </a:ext>
            </a:extLst>
          </p:cNvPr>
          <p:cNvSpPr txBox="1"/>
          <p:nvPr/>
        </p:nvSpPr>
        <p:spPr>
          <a:xfrm>
            <a:off x="7547428" y="2272314"/>
            <a:ext cx="2143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F8244"/>
                </a:solidFill>
              </a:rPr>
              <a:t>Sequence of interest</a:t>
            </a:r>
          </a:p>
        </p:txBody>
      </p:sp>
    </p:spTree>
    <p:extLst>
      <p:ext uri="{BB962C8B-B14F-4D97-AF65-F5344CB8AC3E}">
        <p14:creationId xmlns:p14="http://schemas.microsoft.com/office/powerpoint/2010/main" val="2164570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6445F5-CCCF-2B45-875B-4D0F20910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450" y="1524000"/>
            <a:ext cx="6261100" cy="381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8F20A8-FC66-9244-8B1A-7FF9312674D4}"/>
              </a:ext>
            </a:extLst>
          </p:cNvPr>
          <p:cNvSpPr txBox="1"/>
          <p:nvPr/>
        </p:nvSpPr>
        <p:spPr>
          <a:xfrm>
            <a:off x="9727474" y="6331131"/>
            <a:ext cx="1928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Catchen</a:t>
            </a:r>
            <a:r>
              <a:rPr lang="en-US" dirty="0"/>
              <a:t> et al 2013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4D81F2-C93D-444D-BDF6-7A97FB501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715" y="414745"/>
            <a:ext cx="2159674" cy="14663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0B65AB-60EA-E645-AD9A-E1DBD22C0F84}"/>
              </a:ext>
            </a:extLst>
          </p:cNvPr>
          <p:cNvSpPr txBox="1"/>
          <p:nvPr/>
        </p:nvSpPr>
        <p:spPr>
          <a:xfrm>
            <a:off x="670560" y="2046514"/>
            <a:ext cx="2230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Mazzarella</a:t>
            </a:r>
            <a:r>
              <a:rPr lang="en-US" dirty="0"/>
              <a:t> et al. 2016</a:t>
            </a:r>
          </a:p>
        </p:txBody>
      </p:sp>
    </p:spTree>
    <p:extLst>
      <p:ext uri="{BB962C8B-B14F-4D97-AF65-F5344CB8AC3E}">
        <p14:creationId xmlns:p14="http://schemas.microsoft.com/office/powerpoint/2010/main" val="3894347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F729824-989D-1B43-A427-4D5BEABDE321}"/>
              </a:ext>
            </a:extLst>
          </p:cNvPr>
          <p:cNvSpPr txBox="1"/>
          <p:nvPr/>
        </p:nvSpPr>
        <p:spPr>
          <a:xfrm>
            <a:off x="2987158" y="841825"/>
            <a:ext cx="24444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USTACKS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2FF22E-3502-664F-98C2-835E8E07E1B6}"/>
              </a:ext>
            </a:extLst>
          </p:cNvPr>
          <p:cNvSpPr txBox="1"/>
          <p:nvPr/>
        </p:nvSpPr>
        <p:spPr>
          <a:xfrm>
            <a:off x="2987158" y="1625764"/>
            <a:ext cx="2367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CSTACKS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9477D8-4357-9D4A-A8EF-A1FDE00DD4FA}"/>
              </a:ext>
            </a:extLst>
          </p:cNvPr>
          <p:cNvSpPr txBox="1"/>
          <p:nvPr/>
        </p:nvSpPr>
        <p:spPr>
          <a:xfrm>
            <a:off x="2987158" y="2413906"/>
            <a:ext cx="2333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SSTACKS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8AFCEF-2F35-B843-8EC8-972FA697C310}"/>
              </a:ext>
            </a:extLst>
          </p:cNvPr>
          <p:cNvSpPr txBox="1"/>
          <p:nvPr/>
        </p:nvSpPr>
        <p:spPr>
          <a:xfrm>
            <a:off x="2859315" y="4120577"/>
            <a:ext cx="32115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Populations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B828A1-DC7B-014A-ABB2-3A32FE48FB9F}"/>
              </a:ext>
            </a:extLst>
          </p:cNvPr>
          <p:cNvSpPr txBox="1"/>
          <p:nvPr/>
        </p:nvSpPr>
        <p:spPr>
          <a:xfrm>
            <a:off x="6070835" y="950149"/>
            <a:ext cx="34981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Build loci de novo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91E6C-16D2-AF46-BC60-DFBB2D878E0C}"/>
              </a:ext>
            </a:extLst>
          </p:cNvPr>
          <p:cNvSpPr txBox="1"/>
          <p:nvPr/>
        </p:nvSpPr>
        <p:spPr>
          <a:xfrm>
            <a:off x="6070835" y="1688378"/>
            <a:ext cx="34394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Assemble catalog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DDE11D-D6F5-FC45-8813-C6774F9B548C}"/>
              </a:ext>
            </a:extLst>
          </p:cNvPr>
          <p:cNvSpPr txBox="1"/>
          <p:nvPr/>
        </p:nvSpPr>
        <p:spPr>
          <a:xfrm>
            <a:off x="6129569" y="2456761"/>
            <a:ext cx="33287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Match to catalog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1D6B8E-0174-0543-976F-C5ED29A4CDB6}"/>
              </a:ext>
            </a:extLst>
          </p:cNvPr>
          <p:cNvSpPr txBox="1"/>
          <p:nvPr/>
        </p:nvSpPr>
        <p:spPr>
          <a:xfrm>
            <a:off x="6240176" y="4046525"/>
            <a:ext cx="45856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Filter loci and compute </a:t>
            </a:r>
          </a:p>
          <a:p>
            <a:r>
              <a:rPr lang="en-US" sz="3600" dirty="0"/>
              <a:t>Population statistics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E41D45-D148-464F-BAD0-9BBB9B890F12}"/>
              </a:ext>
            </a:extLst>
          </p:cNvPr>
          <p:cNvCxnSpPr/>
          <p:nvPr/>
        </p:nvCxnSpPr>
        <p:spPr>
          <a:xfrm>
            <a:off x="1175657" y="595086"/>
            <a:ext cx="0" cy="5558971"/>
          </a:xfrm>
          <a:prstGeom prst="straightConnector1">
            <a:avLst/>
          </a:prstGeom>
          <a:ln w="793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9239711-E423-944A-AFC4-C103A342A41F}"/>
              </a:ext>
            </a:extLst>
          </p:cNvPr>
          <p:cNvSpPr txBox="1"/>
          <p:nvPr/>
        </p:nvSpPr>
        <p:spPr>
          <a:xfrm>
            <a:off x="8998857" y="85092"/>
            <a:ext cx="2968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/>
              <a:t>Denovo</a:t>
            </a:r>
            <a:r>
              <a:rPr lang="en-US" sz="3200" b="1" dirty="0"/>
              <a:t> pipeline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BA2BFE-845F-3F43-A61E-2320A98000F5}"/>
              </a:ext>
            </a:extLst>
          </p:cNvPr>
          <p:cNvSpPr txBox="1"/>
          <p:nvPr/>
        </p:nvSpPr>
        <p:spPr>
          <a:xfrm flipH="1">
            <a:off x="503750" y="1087155"/>
            <a:ext cx="47358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Pipel</a:t>
            </a:r>
            <a:endParaRPr lang="en-US" sz="3200" b="1" dirty="0"/>
          </a:p>
          <a:p>
            <a:r>
              <a:rPr lang="en-US" sz="3200" b="1" dirty="0" err="1"/>
              <a:t>ine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067849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624C41-1525-9246-AB40-05DCD12509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298"/>
          <a:stretch/>
        </p:blipFill>
        <p:spPr>
          <a:xfrm>
            <a:off x="201804" y="825499"/>
            <a:ext cx="11788392" cy="574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991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1161EE9-02CE-AA4D-8F80-9D8A9EBC60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735234"/>
              </p:ext>
            </p:extLst>
          </p:nvPr>
        </p:nvGraphicFramePr>
        <p:xfrm>
          <a:off x="166915" y="798286"/>
          <a:ext cx="11858170" cy="4557656"/>
        </p:xfrm>
        <a:graphic>
          <a:graphicData uri="http://schemas.openxmlformats.org/drawingml/2006/table">
            <a:tbl>
              <a:tblPr/>
              <a:tblGrid>
                <a:gridCol w="2371634">
                  <a:extLst>
                    <a:ext uri="{9D8B030D-6E8A-4147-A177-3AD203B41FA5}">
                      <a16:colId xmlns:a16="http://schemas.microsoft.com/office/drawing/2014/main" val="3390732392"/>
                    </a:ext>
                  </a:extLst>
                </a:gridCol>
                <a:gridCol w="2371634">
                  <a:extLst>
                    <a:ext uri="{9D8B030D-6E8A-4147-A177-3AD203B41FA5}">
                      <a16:colId xmlns:a16="http://schemas.microsoft.com/office/drawing/2014/main" val="3323543847"/>
                    </a:ext>
                  </a:extLst>
                </a:gridCol>
                <a:gridCol w="2371634">
                  <a:extLst>
                    <a:ext uri="{9D8B030D-6E8A-4147-A177-3AD203B41FA5}">
                      <a16:colId xmlns:a16="http://schemas.microsoft.com/office/drawing/2014/main" val="350743458"/>
                    </a:ext>
                  </a:extLst>
                </a:gridCol>
                <a:gridCol w="2371634">
                  <a:extLst>
                    <a:ext uri="{9D8B030D-6E8A-4147-A177-3AD203B41FA5}">
                      <a16:colId xmlns:a16="http://schemas.microsoft.com/office/drawing/2014/main" val="1592314049"/>
                    </a:ext>
                  </a:extLst>
                </a:gridCol>
                <a:gridCol w="2371634">
                  <a:extLst>
                    <a:ext uri="{9D8B030D-6E8A-4147-A177-3AD203B41FA5}">
                      <a16:colId xmlns:a16="http://schemas.microsoft.com/office/drawing/2014/main" val="3934082550"/>
                    </a:ext>
                  </a:extLst>
                </a:gridCol>
              </a:tblGrid>
              <a:tr h="927334">
                <a:tc>
                  <a:txBody>
                    <a:bodyPr/>
                    <a:lstStyle/>
                    <a:p>
                      <a:r>
                        <a:rPr lang="en-NZ" sz="2400" dirty="0">
                          <a:effectLst/>
                        </a:rPr>
                        <a:t>Parameter Description</a:t>
                      </a: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Z" sz="2400" b="1">
                          <a:solidFill>
                            <a:srgbClr val="4E9A06"/>
                          </a:solidFill>
                          <a:effectLst/>
                          <a:latin typeface="Courier New" panose="02070309020205020404" pitchFamily="49" charset="0"/>
                        </a:rPr>
                        <a:t>denovo_map.pl</a:t>
                      </a:r>
                      <a:r>
                        <a:rPr lang="en-NZ" sz="2400">
                          <a:effectLst/>
                        </a:rPr>
                        <a:t> Parameter</a:t>
                      </a: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Z" sz="2400">
                          <a:effectLst/>
                        </a:rPr>
                        <a:t>Pipeline component</a:t>
                      </a: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Z" sz="2400">
                          <a:effectLst/>
                        </a:rPr>
                        <a:t>Component Parameter</a:t>
                      </a: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NZ" sz="2400">
                          <a:effectLst/>
                        </a:rPr>
                        <a:t>Default Value</a:t>
                      </a: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106424"/>
                  </a:ext>
                </a:extLst>
              </a:tr>
              <a:tr h="1355335">
                <a:tc>
                  <a:txBody>
                    <a:bodyPr/>
                    <a:lstStyle/>
                    <a:p>
                      <a:pPr algn="ctr"/>
                      <a:r>
                        <a:rPr lang="en-NZ" sz="2400">
                          <a:effectLst/>
                        </a:rPr>
                        <a:t>Minimum stack depth / minimum depth of coverage</a:t>
                      </a: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>
                          <a:effectLst/>
                          <a:latin typeface="Courier New" panose="02070309020205020404" pitchFamily="49" charset="0"/>
                        </a:rPr>
                        <a:t>-m</a:t>
                      </a:r>
                      <a:endParaRPr lang="en-NZ" sz="2400">
                        <a:effectLst/>
                      </a:endParaRP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 b="1">
                          <a:solidFill>
                            <a:srgbClr val="4E9A06"/>
                          </a:solidFill>
                          <a:effectLst/>
                          <a:latin typeface="Courier New" panose="02070309020205020404" pitchFamily="49" charset="0"/>
                        </a:rPr>
                        <a:t>ustacks</a:t>
                      </a:r>
                      <a:endParaRPr lang="en-NZ" sz="2400">
                        <a:effectLst/>
                      </a:endParaRP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>
                          <a:effectLst/>
                          <a:latin typeface="Courier New" panose="02070309020205020404" pitchFamily="49" charset="0"/>
                        </a:rPr>
                        <a:t>-m</a:t>
                      </a:r>
                      <a:endParaRPr lang="en-NZ" sz="2400">
                        <a:effectLst/>
                      </a:endParaRP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>
                          <a:effectLst/>
                        </a:rPr>
                        <a:t>3</a:t>
                      </a: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0258349"/>
                  </a:ext>
                </a:extLst>
              </a:tr>
              <a:tr h="927334">
                <a:tc>
                  <a:txBody>
                    <a:bodyPr/>
                    <a:lstStyle/>
                    <a:p>
                      <a:pPr algn="ctr"/>
                      <a:r>
                        <a:rPr lang="en-NZ" sz="2400">
                          <a:effectLst/>
                        </a:rPr>
                        <a:t>Distance allowed between stacks</a:t>
                      </a: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>
                          <a:effectLst/>
                          <a:latin typeface="Courier New" panose="02070309020205020404" pitchFamily="49" charset="0"/>
                        </a:rPr>
                        <a:t>-M</a:t>
                      </a:r>
                      <a:endParaRPr lang="en-NZ" sz="2400">
                        <a:effectLst/>
                      </a:endParaRP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 b="1">
                          <a:solidFill>
                            <a:srgbClr val="4E9A06"/>
                          </a:solidFill>
                          <a:effectLst/>
                          <a:latin typeface="Courier New" panose="02070309020205020404" pitchFamily="49" charset="0"/>
                        </a:rPr>
                        <a:t>ustacks</a:t>
                      </a:r>
                      <a:endParaRPr lang="en-NZ" sz="2400">
                        <a:effectLst/>
                      </a:endParaRP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>
                          <a:effectLst/>
                          <a:latin typeface="Courier New" panose="02070309020205020404" pitchFamily="49" charset="0"/>
                        </a:rPr>
                        <a:t>-M</a:t>
                      </a:r>
                      <a:endParaRPr lang="en-NZ" sz="2400">
                        <a:effectLst/>
                      </a:endParaRP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>
                          <a:effectLst/>
                        </a:rPr>
                        <a:t>2</a:t>
                      </a: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72037"/>
                  </a:ext>
                </a:extLst>
              </a:tr>
              <a:tr h="1141334">
                <a:tc>
                  <a:txBody>
                    <a:bodyPr/>
                    <a:lstStyle/>
                    <a:p>
                      <a:pPr algn="ctr"/>
                      <a:r>
                        <a:rPr lang="en-NZ" sz="2400" dirty="0">
                          <a:effectLst/>
                        </a:rPr>
                        <a:t>Distance allowed between </a:t>
                      </a:r>
                      <a:r>
                        <a:rPr lang="en-NZ" sz="2400" dirty="0" err="1">
                          <a:effectLst/>
                        </a:rPr>
                        <a:t>catalog</a:t>
                      </a:r>
                      <a:r>
                        <a:rPr lang="en-NZ" sz="2400" dirty="0">
                          <a:effectLst/>
                        </a:rPr>
                        <a:t> loci</a:t>
                      </a: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 dirty="0">
                          <a:effectLst/>
                          <a:latin typeface="Courier New" panose="02070309020205020404" pitchFamily="49" charset="0"/>
                        </a:rPr>
                        <a:t>-n</a:t>
                      </a:r>
                      <a:endParaRPr lang="en-NZ" sz="2400" dirty="0">
                        <a:effectLst/>
                      </a:endParaRP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 b="1">
                          <a:solidFill>
                            <a:srgbClr val="4E9A06"/>
                          </a:solidFill>
                          <a:effectLst/>
                          <a:latin typeface="Courier New" panose="02070309020205020404" pitchFamily="49" charset="0"/>
                        </a:rPr>
                        <a:t>cstacks</a:t>
                      </a:r>
                      <a:endParaRPr lang="en-NZ" sz="2400">
                        <a:effectLst/>
                      </a:endParaRP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>
                          <a:effectLst/>
                          <a:latin typeface="Courier New" panose="02070309020205020404" pitchFamily="49" charset="0"/>
                        </a:rPr>
                        <a:t>-n</a:t>
                      </a:r>
                      <a:endParaRPr lang="en-NZ" sz="2400">
                        <a:effectLst/>
                      </a:endParaRP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Z" sz="2400" dirty="0">
                          <a:effectLst/>
                        </a:rPr>
                        <a:t>1</a:t>
                      </a:r>
                    </a:p>
                  </a:txBody>
                  <a:tcPr marL="71333" marR="71333" marT="35667" marB="3566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0893530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3AF2CBCC-F577-7049-8192-27AB34327E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8100" y="1471681"/>
            <a:ext cx="184731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677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F729824-989D-1B43-A427-4D5BEABDE321}"/>
              </a:ext>
            </a:extLst>
          </p:cNvPr>
          <p:cNvSpPr txBox="1"/>
          <p:nvPr/>
        </p:nvSpPr>
        <p:spPr>
          <a:xfrm>
            <a:off x="2987158" y="841825"/>
            <a:ext cx="24444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USTACKS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2FF22E-3502-664F-98C2-835E8E07E1B6}"/>
              </a:ext>
            </a:extLst>
          </p:cNvPr>
          <p:cNvSpPr txBox="1"/>
          <p:nvPr/>
        </p:nvSpPr>
        <p:spPr>
          <a:xfrm>
            <a:off x="2987158" y="1625764"/>
            <a:ext cx="23675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CSTACKS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9477D8-4357-9D4A-A8EF-A1FDE00DD4FA}"/>
              </a:ext>
            </a:extLst>
          </p:cNvPr>
          <p:cNvSpPr txBox="1"/>
          <p:nvPr/>
        </p:nvSpPr>
        <p:spPr>
          <a:xfrm>
            <a:off x="2987158" y="2413906"/>
            <a:ext cx="2333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SSTACKS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8AFCEF-2F35-B843-8EC8-972FA697C310}"/>
              </a:ext>
            </a:extLst>
          </p:cNvPr>
          <p:cNvSpPr txBox="1"/>
          <p:nvPr/>
        </p:nvSpPr>
        <p:spPr>
          <a:xfrm>
            <a:off x="2859315" y="4120577"/>
            <a:ext cx="32115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Populations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B828A1-DC7B-014A-ABB2-3A32FE48FB9F}"/>
              </a:ext>
            </a:extLst>
          </p:cNvPr>
          <p:cNvSpPr txBox="1"/>
          <p:nvPr/>
        </p:nvSpPr>
        <p:spPr>
          <a:xfrm>
            <a:off x="6070835" y="950149"/>
            <a:ext cx="34981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Build loci de novo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91E6C-16D2-AF46-BC60-DFBB2D878E0C}"/>
              </a:ext>
            </a:extLst>
          </p:cNvPr>
          <p:cNvSpPr txBox="1"/>
          <p:nvPr/>
        </p:nvSpPr>
        <p:spPr>
          <a:xfrm>
            <a:off x="6070835" y="1688378"/>
            <a:ext cx="34394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Assemble catalog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DDE11D-D6F5-FC45-8813-C6774F9B548C}"/>
              </a:ext>
            </a:extLst>
          </p:cNvPr>
          <p:cNvSpPr txBox="1"/>
          <p:nvPr/>
        </p:nvSpPr>
        <p:spPr>
          <a:xfrm>
            <a:off x="6129569" y="2456761"/>
            <a:ext cx="33287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Match to catalog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1D6B8E-0174-0543-976F-C5ED29A4CDB6}"/>
              </a:ext>
            </a:extLst>
          </p:cNvPr>
          <p:cNvSpPr txBox="1"/>
          <p:nvPr/>
        </p:nvSpPr>
        <p:spPr>
          <a:xfrm>
            <a:off x="6240176" y="4046525"/>
            <a:ext cx="45856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Filter loci and compute </a:t>
            </a:r>
          </a:p>
          <a:p>
            <a:r>
              <a:rPr lang="en-US" sz="3600" dirty="0"/>
              <a:t>Population statistics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E41D45-D148-464F-BAD0-9BBB9B890F12}"/>
              </a:ext>
            </a:extLst>
          </p:cNvPr>
          <p:cNvCxnSpPr/>
          <p:nvPr/>
        </p:nvCxnSpPr>
        <p:spPr>
          <a:xfrm>
            <a:off x="1175657" y="595086"/>
            <a:ext cx="0" cy="5558971"/>
          </a:xfrm>
          <a:prstGeom prst="straightConnector1">
            <a:avLst/>
          </a:prstGeom>
          <a:ln w="793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9239711-E423-944A-AFC4-C103A342A41F}"/>
              </a:ext>
            </a:extLst>
          </p:cNvPr>
          <p:cNvSpPr txBox="1"/>
          <p:nvPr/>
        </p:nvSpPr>
        <p:spPr>
          <a:xfrm>
            <a:off x="8998857" y="85092"/>
            <a:ext cx="32733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reference pipeline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BA2BFE-845F-3F43-A61E-2320A98000F5}"/>
              </a:ext>
            </a:extLst>
          </p:cNvPr>
          <p:cNvSpPr txBox="1"/>
          <p:nvPr/>
        </p:nvSpPr>
        <p:spPr>
          <a:xfrm flipH="1">
            <a:off x="503750" y="1087155"/>
            <a:ext cx="47358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Pipel</a:t>
            </a:r>
            <a:endParaRPr lang="en-US" sz="3200" b="1" dirty="0"/>
          </a:p>
          <a:p>
            <a:r>
              <a:rPr lang="en-US" sz="3200" b="1" dirty="0" err="1"/>
              <a:t>ine</a:t>
            </a:r>
            <a:endParaRPr lang="en-US" sz="3200" b="1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7436A0B-A81E-F14E-8F3E-E6CC18765B30}"/>
              </a:ext>
            </a:extLst>
          </p:cNvPr>
          <p:cNvCxnSpPr>
            <a:cxnSpLocks/>
          </p:cNvCxnSpPr>
          <p:nvPr/>
        </p:nvCxnSpPr>
        <p:spPr>
          <a:xfrm flipV="1">
            <a:off x="3149264" y="749927"/>
            <a:ext cx="6309101" cy="2321351"/>
          </a:xfrm>
          <a:prstGeom prst="line">
            <a:avLst/>
          </a:prstGeom>
          <a:ln w="952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D44303C-3CD8-3640-A17A-01F132C61227}"/>
              </a:ext>
            </a:extLst>
          </p:cNvPr>
          <p:cNvCxnSpPr>
            <a:cxnSpLocks/>
          </p:cNvCxnSpPr>
          <p:nvPr/>
        </p:nvCxnSpPr>
        <p:spPr>
          <a:xfrm>
            <a:off x="2987158" y="749927"/>
            <a:ext cx="6523080" cy="2494976"/>
          </a:xfrm>
          <a:prstGeom prst="line">
            <a:avLst/>
          </a:prstGeom>
          <a:ln w="952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429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A8AFCEF-2F35-B843-8EC8-972FA697C310}"/>
              </a:ext>
            </a:extLst>
          </p:cNvPr>
          <p:cNvSpPr txBox="1"/>
          <p:nvPr/>
        </p:nvSpPr>
        <p:spPr>
          <a:xfrm>
            <a:off x="2859315" y="4120577"/>
            <a:ext cx="32115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Populations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1D6B8E-0174-0543-976F-C5ED29A4CDB6}"/>
              </a:ext>
            </a:extLst>
          </p:cNvPr>
          <p:cNvSpPr txBox="1"/>
          <p:nvPr/>
        </p:nvSpPr>
        <p:spPr>
          <a:xfrm>
            <a:off x="6240176" y="4046525"/>
            <a:ext cx="45856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Filter loci and compute </a:t>
            </a:r>
          </a:p>
          <a:p>
            <a:r>
              <a:rPr lang="en-US" sz="3600" dirty="0"/>
              <a:t>Population statistics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E41D45-D148-464F-BAD0-9BBB9B890F12}"/>
              </a:ext>
            </a:extLst>
          </p:cNvPr>
          <p:cNvCxnSpPr/>
          <p:nvPr/>
        </p:nvCxnSpPr>
        <p:spPr>
          <a:xfrm>
            <a:off x="1175657" y="595086"/>
            <a:ext cx="0" cy="5558971"/>
          </a:xfrm>
          <a:prstGeom prst="straightConnector1">
            <a:avLst/>
          </a:prstGeom>
          <a:ln w="793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9239711-E423-944A-AFC4-C103A342A41F}"/>
              </a:ext>
            </a:extLst>
          </p:cNvPr>
          <p:cNvSpPr txBox="1"/>
          <p:nvPr/>
        </p:nvSpPr>
        <p:spPr>
          <a:xfrm>
            <a:off x="8868231" y="85092"/>
            <a:ext cx="33569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Reference pipeline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BA2BFE-845F-3F43-A61E-2320A98000F5}"/>
              </a:ext>
            </a:extLst>
          </p:cNvPr>
          <p:cNvSpPr txBox="1"/>
          <p:nvPr/>
        </p:nvSpPr>
        <p:spPr>
          <a:xfrm flipH="1">
            <a:off x="503750" y="1087155"/>
            <a:ext cx="47358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Pipel</a:t>
            </a:r>
            <a:endParaRPr lang="en-US" sz="3200" b="1" dirty="0"/>
          </a:p>
          <a:p>
            <a:r>
              <a:rPr lang="en-US" sz="3200" b="1" dirty="0" err="1"/>
              <a:t>ine</a:t>
            </a:r>
            <a:endParaRPr lang="en-US" sz="32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5C4EEF-4712-734F-A6B3-D216318D9420}"/>
              </a:ext>
            </a:extLst>
          </p:cNvPr>
          <p:cNvSpPr txBox="1"/>
          <p:nvPr/>
        </p:nvSpPr>
        <p:spPr>
          <a:xfrm>
            <a:off x="3614057" y="1451429"/>
            <a:ext cx="5878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Alignment to a reference genome</a:t>
            </a:r>
          </a:p>
        </p:txBody>
      </p:sp>
    </p:spTree>
    <p:extLst>
      <p:ext uri="{BB962C8B-B14F-4D97-AF65-F5344CB8AC3E}">
        <p14:creationId xmlns:p14="http://schemas.microsoft.com/office/powerpoint/2010/main" val="1074836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148</Words>
  <Application>Microsoft Macintosh PowerPoint</Application>
  <PresentationFormat>Widescreen</PresentationFormat>
  <Paragraphs>64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Ludovic Dutoit</cp:lastModifiedBy>
  <cp:revision>6</cp:revision>
  <cp:lastPrinted>2020-11-23T00:55:55Z</cp:lastPrinted>
  <dcterms:created xsi:type="dcterms:W3CDTF">2020-11-23T00:03:43Z</dcterms:created>
  <dcterms:modified xsi:type="dcterms:W3CDTF">2020-11-24T03:11:06Z</dcterms:modified>
</cp:coreProperties>
</file>

<file path=docProps/thumbnail.jpeg>
</file>